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C7A421-36A6-4840-B4AA-A1EE5E8F20E5}">
  <a:tblStyle styleId="{57C7A421-36A6-4840-B4AA-A1EE5E8F20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seperator_logo.png"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pic>
        <p:nvPicPr>
          <p:cNvPr descr="Visma_Logo_Screen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800"/>
            </a:lvl1pPr>
            <a:lvl2pPr lvl="1" rtl="0">
              <a:spcBef>
                <a:spcPts val="0"/>
              </a:spcBef>
              <a:buSzPts val="1200"/>
              <a:buChar char="○"/>
              <a:defRPr sz="1800"/>
            </a:lvl2pPr>
            <a:lvl3pPr lvl="2" rtl="0">
              <a:spcBef>
                <a:spcPts val="0"/>
              </a:spcBef>
              <a:buSzPts val="1200"/>
              <a:buChar char="■"/>
              <a:defRPr sz="1800"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2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2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/>
            </a:lvl1pPr>
            <a:lvl2pPr lvl="1" rtl="0">
              <a:spcBef>
                <a:spcPts val="0"/>
              </a:spcBef>
              <a:buSzPts val="10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testavimas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(</a:t>
            </a:r>
            <a:r>
              <a:rPr i="1" lang="en"/>
              <a:t>Unit Testing</a:t>
            </a:r>
            <a:r>
              <a:rPr lang="en"/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</a:t>
            </a:r>
            <a:r>
              <a:rPr lang="en"/>
              <a:t>r jo įtaka projektavimui</a:t>
            </a:r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2017-10-16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Neįmanoma ištestuoti visų įmanomų įvedamų parametrų kombinacijų.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Reiktų pagalvoti apie ribinius atvejus.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Reikia pagalvoti apie klaidas ir kai perduodami tušti duomenys.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Testuoti vieną dalyką viename testo metode.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Kiekvienas testo metodas turi turėti kaip įmanoma mažiau </a:t>
            </a:r>
            <a:r>
              <a:rPr i="1" lang="en"/>
              <a:t>assert </a:t>
            </a:r>
            <a:r>
              <a:rPr lang="en"/>
              <a:t>veiksmų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Vengti logikos.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Patarimai rašant testus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Arrange - paruošimas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 - vykdymas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Assert - tikrinimas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Rekomenduojama struktūra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475" y="1228675"/>
            <a:ext cx="47053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Testai rašomi vėliau negu kodas.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Testus rašo ne kodo autorius.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Testų rašymas perleidžiamas testuotojams (“nes jie gi testuotojai”).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Testų kodui skiriamas nepakankamas dėmesys.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Testai priklauso vieni nuo kitų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Viename teste tikrinami keli skirtingi atvejai</a:t>
            </a:r>
            <a:br>
              <a:rPr lang="en"/>
            </a:b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Dažnai pasitaikančios ydos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Projektavimo įtaka testuojamumui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arba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Testavimo įtaka projektavimui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Esminė problema - blogai suprojektuotos klasės apsunkina testavimą.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Testavimą apsunkina</a:t>
            </a:r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800"/>
              <a:t>Testuojamos klasės sukūrimas</a:t>
            </a:r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800"/>
              <a:t>Priklausomybių izoliacija</a:t>
            </a:r>
          </a:p>
          <a:p>
            <a:pPr indent="-304800" lvl="1" marL="914400">
              <a:spcBef>
                <a:spcPts val="0"/>
              </a:spcBef>
              <a:buSzPts val="1200"/>
              <a:buChar char="○"/>
            </a:pPr>
            <a:r>
              <a:rPr lang="en" sz="1800"/>
              <a:t>Patikrinimas ar sąveikos su priklausomybėmis veikia korektiškai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Problemos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35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Naudoti priklausomybių injekcijas (Dependency injection).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Tai lengvai leidžia naudoti imitacijas vietoj tikrų objektų testuojant.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Dirbti su interfeisais.</a:t>
            </a:r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Projektavimo principas </a:t>
            </a:r>
            <a:r>
              <a:rPr b="1" lang="en"/>
              <a:t>Favor composition over inheritance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Paveldėti metodai gali apsunkinti testavimą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Vengti sudėtingų statinių metodų.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Statinių metodų naudojimas sukuria stiprias priklausomybes. Statinių metodų neišeina perrašyti ar pakeisti, todėl sunku juos imituoti testuojant.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Math.pow() - gerai</a:t>
            </a:r>
          </a:p>
          <a:p>
            <a:pPr indent="-304800" lvl="1" marL="914400" rtl="0">
              <a:spcBef>
                <a:spcPts val="0"/>
              </a:spcBef>
              <a:buSzPts val="1200"/>
              <a:buChar char="○"/>
            </a:pPr>
            <a:r>
              <a:rPr lang="en"/>
              <a:t>DatabaseWorker.selectData() - blogai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Patarimai, kaip rašyti testuojamą kodą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228675"/>
            <a:ext cx="8520600" cy="210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Dependency injection - projektavimo šablonas kuris įgyvendina “dependency inversion” principą (SOLI</a:t>
            </a:r>
            <a:r>
              <a:rPr b="1" lang="en"/>
              <a:t>D</a:t>
            </a:r>
            <a:r>
              <a:rPr lang="en"/>
              <a:t>). 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Objektas gauna visus reikalingus objektus (priklausomus objektus, “priklausomybes”) per konfigūraciją</a:t>
            </a:r>
          </a:p>
          <a:p>
            <a:pPr indent="-304800" lvl="1" marL="914400">
              <a:spcBef>
                <a:spcPts val="0"/>
              </a:spcBef>
              <a:buSzPts val="1200"/>
              <a:buChar char="○"/>
            </a:pPr>
            <a:r>
              <a:rPr lang="en"/>
              <a:t>vietoje to, kad ieškotų ar susikurtų reikalingus objektus pats.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Priklausomybių injekcijos (Dependency injection)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0" name="Shape 210"/>
          <p:cNvGraphicFramePr/>
          <p:nvPr/>
        </p:nvGraphicFramePr>
        <p:xfrm>
          <a:off x="579975" y="29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{57C7A421-36A6-4840-B4AA-A1EE5E8F20E5}</a:tableStyleId>
              </a:tblPr>
              <a:tblGrid>
                <a:gridCol w="3593650"/>
                <a:gridCol w="4462400"/>
              </a:tblGrid>
              <a:tr h="1149775">
                <a:tc>
                  <a:txBody>
                    <a:bodyPr>
                      <a:noAutofit/>
                    </a:bodyPr>
                    <a:lstStyle/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class MapLoader{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Database db = new Database();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Map load(){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  return db.select("...");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}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class MapLoader{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MapLoader(Database db){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  this.db = db;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}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Map load(){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   return db.select("...");</a:t>
                      </a:r>
                    </a:p>
                    <a:p>
                      <a:pPr indent="-69850" lvl="0" mar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   }</a:t>
                      </a:r>
                    </a:p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}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Įgalina rašyti testuojamą kodą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Geresnis kodo perpanaudojamumas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Lengvesnė konfigūracija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Implementacijų pakeitimas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Sekami “Single responsibility” ir “Dependency Inversion” principai.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Priklausomybių injekcijų privalumai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Imitacija (Mocking)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Šios temos kontekste: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Testuojami objektai dažnai turi priklausomybių nuo kitų sudėtingų objektų. 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Norint ištestuoti funkcionalumą izoliuotai - reikia “tikras” priklausomybes pakeisti imitacijomis.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Objektai, simuliuojantys “tikrų objektų” elgesį.</a:t>
            </a:r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Kas yra Mocking?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Kodo testavimas (Unit testing)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Kam reikalingi netikri objektai (Mock objects)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Priklausomybių eliminavimas/imitavimas:</a:t>
            </a:r>
          </a:p>
        </p:txBody>
      </p:sp>
      <p:pic>
        <p:nvPicPr>
          <p:cNvPr descr="mock.PN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325" y="2281599"/>
            <a:ext cx="6969451" cy="1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Sparta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Patikimumas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Skaitomumas</a:t>
            </a:r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Privalumai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Unit testing forces you to actually use the class you are creating and punishes you if the class is too big and contains more than one responsibility.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By that pain, you change your design to be more cohesive and loosely coupled.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Testavimo įtaka projektavimui - pagrindinė mintis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Test Driven Development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Kent Beck, 2002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pic>
        <p:nvPicPr>
          <p:cNvPr descr="51EH1TQ3A2L.jpg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024" y="429763"/>
            <a:ext cx="3418625" cy="42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Steve Freeman</a:t>
            </a:r>
            <a:r>
              <a:rPr lang="en"/>
              <a:t>, 2009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75" y="403025"/>
            <a:ext cx="3047450" cy="40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Parašyti ir paleisti neveikiantį test’ą.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Implementuoti tiek, kad testai veiktų.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Refaktorinti kodą, gerinti kodo kokybę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TDD eiga</a:t>
            </a:r>
          </a:p>
        </p:txBody>
      </p:sp>
      <p:pic>
        <p:nvPicPr>
          <p:cNvPr descr="red-green-refactorFINAL2.pn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63" y="661975"/>
            <a:ext cx="38766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Testas kaip specifikacija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4641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Teisingai taikant TDD praktikas unit testai tampa detaliomis specifikacijomis, kurios sukurtos kaip tik laiku.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Programuotojai tipiškai yra linkę dirbti su kodu, o ne su dokumentacija.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Bandant suprasti klasę ar metodą pirmiausiai programuotojai žiūrės į kodo pavyzdžius, kurie kviečia metodus.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Testai sukurti kaip specifikacijos daro būtent tai!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Įvykdomos specifikacijos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A unit test is an automated piece of code that invokes a unit of work in the system and then checks a single assumption about the behavior of that unit of work.</a:t>
            </a:r>
            <a:br>
              <a:rPr lang="en"/>
            </a:b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Kas yra kodo testavimas?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Problemos randamos anksti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Įgalinami kodo pakeitimai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Paprastesnė integracija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Dokumentacija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Įtakoja QA sėkmę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Programinės įrangos patikimumas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Lengviau ir pigiau aptikti klaidas</a:t>
            </a:r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Kodo testavimo svarba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350" y="-34750"/>
            <a:ext cx="4001850" cy="517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Yra greičiau parašyti kodą su testais negu be jų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..arba..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greičiau parašyti kodą be testų,</a:t>
            </a:r>
            <a:br>
              <a:rPr lang="en"/>
            </a:br>
            <a:r>
              <a:rPr lang="en"/>
              <a:t>nebent tikrai reikia, kad kodas veiktų korektiškai.</a:t>
            </a:r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testavimo svarba (2)</a:t>
            </a:r>
          </a:p>
        </p:txBody>
      </p:sp>
      <p:pic>
        <p:nvPicPr>
          <p:cNvPr descr="mycodecantfail.jpg"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000" y="834475"/>
            <a:ext cx="3604950" cy="3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Galima labai greitai atlikti regresinį testavimą, kai kode darome nedidelius pakeitimus arba refaktoriname.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Priverčia projektuoti taip, kad klasės būtų kuo mažiau priklausomos nuo kitų (loosely coupled) 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Kam to reikia?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Funkcionalumas, kuris veikė prieš tai - nebeveikia.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Dažnai atsitinka kai kodas keičiasi ir auga.</a:t>
            </a:r>
          </a:p>
          <a:p>
            <a:pPr indent="-292100" lvl="1" marL="914400" rtl="0">
              <a:spcBef>
                <a:spcPts val="0"/>
              </a:spcBef>
              <a:buSzPts val="1000"/>
              <a:buChar char="○"/>
            </a:pPr>
            <a:r>
              <a:rPr lang="en"/>
              <a:t>Naujo funkcionalumo sukūrimas ar klaidos ištaisymas - gali sukelti naują klaidą arba seną, jau kažkada prieš tai ištaisytą klaidą.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Regresija (Regression)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Paleidžiame testus po kiekvieno pakeitimo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Automatiškai (skriptų pagalba, IDE pagalba ir kt.)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Užtikriname, kad nesugriovėme prieš tai veikiančio funkcionalumo.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Užtikrinama, jog senos ištaisytos klaidos vis dar yra ištaisytos.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Užtikrinamas minimalus lygis veikiančio funkcionalumo.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Regresinis automatinis testavimas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Greiti.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Kaip ilgai užtrunka praleisti visus testus?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Patikimi.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Veikia tik atmintyje.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Neturi prieigos prie tinko, duomenų bazių ir kt. </a:t>
            </a:r>
            <a:r>
              <a:rPr lang="en"/>
              <a:t>š</a:t>
            </a:r>
            <a:r>
              <a:rPr lang="en"/>
              <a:t>altinių, kurie sulėtintų veikimą ar kitaip įtakotų testo veikimą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Nepriklauso nuo datos / laiko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Nepriklauso nuo leidimo eilės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Tikslūs.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Testuoja mažus funkcionalumo gabaliukus.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Unit vs. integraciniai testai (kaip gabaliukai integruojasi tarpusavyje)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Lengvai rašomi ir skaitomi</a:t>
            </a: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Unit testai turi būti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